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2DBA-C4D0-45A6-B297-035CDE51E55B}" type="datetimeFigureOut">
              <a:rPr lang="ru-RU" smtClean="0"/>
              <a:pPr/>
              <a:t>29.10.2023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D0B48-3F76-46C6-8F95-5C4BF982BB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2DBA-C4D0-45A6-B297-035CDE51E55B}" type="datetimeFigureOut">
              <a:rPr lang="ru-RU" smtClean="0"/>
              <a:pPr/>
              <a:t>29.10.2023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D0B48-3F76-46C6-8F95-5C4BF982BB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2DBA-C4D0-45A6-B297-035CDE51E55B}" type="datetimeFigureOut">
              <a:rPr lang="ru-RU" smtClean="0"/>
              <a:pPr/>
              <a:t>29.10.2023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D0B48-3F76-46C6-8F95-5C4BF982BB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2DBA-C4D0-45A6-B297-035CDE51E55B}" type="datetimeFigureOut">
              <a:rPr lang="ru-RU" smtClean="0"/>
              <a:pPr/>
              <a:t>29.10.2023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D0B48-3F76-46C6-8F95-5C4BF982BB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2DBA-C4D0-45A6-B297-035CDE51E55B}" type="datetimeFigureOut">
              <a:rPr lang="ru-RU" smtClean="0"/>
              <a:pPr/>
              <a:t>29.10.2023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D0B48-3F76-46C6-8F95-5C4BF982BB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2DBA-C4D0-45A6-B297-035CDE51E55B}" type="datetimeFigureOut">
              <a:rPr lang="ru-RU" smtClean="0"/>
              <a:pPr/>
              <a:t>29.10.2023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D0B48-3F76-46C6-8F95-5C4BF982BB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2DBA-C4D0-45A6-B297-035CDE51E55B}" type="datetimeFigureOut">
              <a:rPr lang="ru-RU" smtClean="0"/>
              <a:pPr/>
              <a:t>29.10.2023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D0B48-3F76-46C6-8F95-5C4BF982BB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2DBA-C4D0-45A6-B297-035CDE51E55B}" type="datetimeFigureOut">
              <a:rPr lang="ru-RU" smtClean="0"/>
              <a:pPr/>
              <a:t>29.10.2023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D0B48-3F76-46C6-8F95-5C4BF982BB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2DBA-C4D0-45A6-B297-035CDE51E55B}" type="datetimeFigureOut">
              <a:rPr lang="ru-RU" smtClean="0"/>
              <a:pPr/>
              <a:t>29.10.2023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D0B48-3F76-46C6-8F95-5C4BF982BB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2DBA-C4D0-45A6-B297-035CDE51E55B}" type="datetimeFigureOut">
              <a:rPr lang="ru-RU" smtClean="0"/>
              <a:pPr/>
              <a:t>29.10.2023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D0B48-3F76-46C6-8F95-5C4BF982BB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F2DBA-C4D0-45A6-B297-035CDE51E55B}" type="datetimeFigureOut">
              <a:rPr lang="ru-RU" smtClean="0"/>
              <a:pPr/>
              <a:t>29.10.2023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D0B48-3F76-46C6-8F95-5C4BF982BB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F2DBA-C4D0-45A6-B297-035CDE51E55B}" type="datetimeFigureOut">
              <a:rPr lang="ru-RU" smtClean="0"/>
              <a:pPr/>
              <a:t>29.10.2023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D0B48-3F76-46C6-8F95-5C4BF982BB9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3300"/>
                </a:solidFill>
              </a:rPr>
              <a:t>Кафедра терапии и фармакологии</a:t>
            </a:r>
            <a:br>
              <a:rPr lang="ru-RU" b="1" dirty="0">
                <a:solidFill>
                  <a:srgbClr val="003300"/>
                </a:solidFill>
              </a:rPr>
            </a:br>
            <a:endParaRPr lang="ru-RU" b="1" dirty="0">
              <a:solidFill>
                <a:srgbClr val="0033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algn="just"/>
            <a:r>
              <a:rPr lang="ru-RU" dirty="0">
                <a:solidFill>
                  <a:srgbClr val="336600"/>
                </a:solidFill>
              </a:rPr>
              <a:t>В 1946-1949 годы кафедру внутренних незаразных болезней возглавлял доктор ветеринарных наук, профессор Валерий Павлович Сидоров.</a:t>
            </a:r>
          </a:p>
          <a:p>
            <a:pPr algn="just">
              <a:buNone/>
            </a:pPr>
            <a:endParaRPr lang="ru-RU" dirty="0">
              <a:solidFill>
                <a:srgbClr val="336600"/>
              </a:solidFill>
            </a:endParaRPr>
          </a:p>
          <a:p>
            <a:pPr algn="just"/>
            <a:r>
              <a:rPr lang="ru-RU" dirty="0">
                <a:solidFill>
                  <a:srgbClr val="336600"/>
                </a:solidFill>
              </a:rPr>
              <a:t>В 1946-1950 годы заведующим кафедрой клинической диагностики был кандидат ветеринарных наук, доцент Н.А. Никитин.</a:t>
            </a:r>
          </a:p>
          <a:p>
            <a:pPr algn="just"/>
            <a:endParaRPr lang="ru-RU" dirty="0">
              <a:solidFill>
                <a:srgbClr val="3366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8964488" cy="65973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solidFill>
                  <a:srgbClr val="336600"/>
                </a:solidFill>
              </a:rPr>
              <a:t>В 1950 году произошло объединение кафедры внутренних незаразных болезней и кафедры клинической диагностики. Новая кафедра стала называться </a:t>
            </a:r>
            <a:r>
              <a:rPr lang="ru-RU" b="1" dirty="0">
                <a:solidFill>
                  <a:srgbClr val="336600"/>
                </a:solidFill>
              </a:rPr>
              <a:t>кафедрой незаразных болезней и диагностики. </a:t>
            </a:r>
          </a:p>
          <a:p>
            <a:pPr algn="just"/>
            <a:r>
              <a:rPr lang="ru-RU" dirty="0">
                <a:solidFill>
                  <a:srgbClr val="336600"/>
                </a:solidFill>
              </a:rPr>
              <a:t>Заведующими кафедрой были: в 1950-1959 годах – доктор ветеринарных наук, профессор К.Р. </a:t>
            </a:r>
            <a:r>
              <a:rPr lang="ru-RU" dirty="0" err="1">
                <a:solidFill>
                  <a:srgbClr val="336600"/>
                </a:solidFill>
              </a:rPr>
              <a:t>Музафаров</a:t>
            </a:r>
            <a:r>
              <a:rPr lang="ru-RU" dirty="0">
                <a:solidFill>
                  <a:srgbClr val="336600"/>
                </a:solidFill>
              </a:rPr>
              <a:t>, </a:t>
            </a:r>
          </a:p>
          <a:p>
            <a:pPr algn="just"/>
            <a:r>
              <a:rPr lang="ru-RU" dirty="0">
                <a:solidFill>
                  <a:srgbClr val="336600"/>
                </a:solidFill>
              </a:rPr>
              <a:t>в 1959-1975 годах – доктор ветеринарных наук, профессор М.Т. Терехина, </a:t>
            </a:r>
          </a:p>
          <a:p>
            <a:pPr algn="just"/>
            <a:r>
              <a:rPr lang="ru-RU" dirty="0">
                <a:solidFill>
                  <a:srgbClr val="336600"/>
                </a:solidFill>
              </a:rPr>
              <a:t>в 1975-1980 годах – кандидат ветеринарных наук, доцент З.И. </a:t>
            </a:r>
            <a:r>
              <a:rPr lang="ru-RU" dirty="0" err="1">
                <a:solidFill>
                  <a:srgbClr val="336600"/>
                </a:solidFill>
              </a:rPr>
              <a:t>Бобылева</a:t>
            </a:r>
            <a:r>
              <a:rPr lang="ru-RU" dirty="0">
                <a:solidFill>
                  <a:srgbClr val="336600"/>
                </a:solidFill>
              </a:rPr>
              <a:t>, </a:t>
            </a:r>
          </a:p>
          <a:p>
            <a:pPr algn="just"/>
            <a:r>
              <a:rPr lang="ru-RU" dirty="0">
                <a:solidFill>
                  <a:srgbClr val="336600"/>
                </a:solidFill>
              </a:rPr>
              <a:t>в 1981-1985 годах – кандидат ветеринарных наук, доцент И.И. </a:t>
            </a:r>
            <a:r>
              <a:rPr lang="ru-RU" dirty="0" err="1">
                <a:solidFill>
                  <a:srgbClr val="336600"/>
                </a:solidFill>
              </a:rPr>
              <a:t>Сипко</a:t>
            </a:r>
            <a:r>
              <a:rPr lang="ru-RU" dirty="0">
                <a:solidFill>
                  <a:srgbClr val="336600"/>
                </a:solidFill>
              </a:rPr>
              <a:t>, </a:t>
            </a:r>
          </a:p>
          <a:p>
            <a:pPr algn="just"/>
            <a:r>
              <a:rPr lang="ru-RU" dirty="0">
                <a:solidFill>
                  <a:srgbClr val="336600"/>
                </a:solidFill>
              </a:rPr>
              <a:t>в 1985-1992 годах – доктор ветеринарных наук, профессор Н.А. </a:t>
            </a:r>
            <a:r>
              <a:rPr lang="ru-RU" dirty="0" err="1">
                <a:solidFill>
                  <a:srgbClr val="336600"/>
                </a:solidFill>
              </a:rPr>
              <a:t>Уразаев</a:t>
            </a:r>
            <a:r>
              <a:rPr lang="ru-RU" dirty="0">
                <a:solidFill>
                  <a:srgbClr val="3366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rgbClr val="336600"/>
                </a:solidFill>
              </a:rPr>
              <a:t>Кафедра фармакологии и биохимии была основана в 1946 году доктором ветеринарных наук, заслуженным деятелем науки РСФСР, кавалером ордена Ленина, дипломантом ВДНХ Софьей Григорьевной Сидоровой. Она руководила кафедрой в 1946-1970 годах, в 1971-1979 годах кафедру возглавлял доктор биологических наук, профессор К.И. Гаврилов, в 1979-1987 годах – </a:t>
            </a:r>
            <a:r>
              <a:rPr lang="ru-RU">
                <a:solidFill>
                  <a:srgbClr val="336600"/>
                </a:solidFill>
              </a:rPr>
              <a:t>кандидат сельскохозяйственных </a:t>
            </a:r>
            <a:r>
              <a:rPr lang="ru-RU" dirty="0">
                <a:solidFill>
                  <a:srgbClr val="336600"/>
                </a:solidFill>
              </a:rPr>
              <a:t>наук, доцент В.В. Родин.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rgbClr val="336600"/>
                </a:solidFill>
              </a:rPr>
              <a:t>В 1987 году кафедры были объединены в кафедру внутренних незаразных болезней и фармакологии.</a:t>
            </a:r>
          </a:p>
          <a:p>
            <a:pPr algn="just"/>
            <a:r>
              <a:rPr lang="ru-RU" dirty="0">
                <a:solidFill>
                  <a:srgbClr val="336600"/>
                </a:solidFill>
              </a:rPr>
              <a:t>В 1992 году кафедра была разделена на кафедру клинической диагностики и терапии и кафедру фармакологии и биохимии, которой руководил с 1992 по 1997 годы доцент А.А. Беляев. </a:t>
            </a:r>
          </a:p>
          <a:p>
            <a:pPr algn="just"/>
            <a:r>
              <a:rPr lang="ru-RU" dirty="0">
                <a:solidFill>
                  <a:srgbClr val="336600"/>
                </a:solidFill>
              </a:rPr>
              <a:t>С 1992 по 1998 годы заведующим кафедрой клинической диагностики и терапии был доктор ветеринарных наук, профессор С. А. </a:t>
            </a:r>
            <a:r>
              <a:rPr lang="ru-RU" dirty="0" err="1">
                <a:solidFill>
                  <a:srgbClr val="336600"/>
                </a:solidFill>
              </a:rPr>
              <a:t>Позов</a:t>
            </a:r>
            <a:r>
              <a:rPr lang="ru-RU" dirty="0">
                <a:solidFill>
                  <a:srgbClr val="336600"/>
                </a:solidFill>
              </a:rPr>
              <a:t>.</a:t>
            </a:r>
          </a:p>
          <a:p>
            <a:pPr algn="just"/>
            <a:endParaRPr lang="ru-RU" dirty="0">
              <a:solidFill>
                <a:srgbClr val="3366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525344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solidFill>
                  <a:srgbClr val="336600"/>
                </a:solidFill>
              </a:rPr>
              <a:t>В 1998 году кафедра клинической диагностики и терапии была укрупнена присоединением к ней кафедры фармакологии и биохимии и стала называться кафедрой терапии и фармакологии. С 2003 по 2005 годы – кандидат биологических наук, доцент В. А. Беляев. С 2005 года кафедру возглавляет доктор ветеринарных наук, профессор </a:t>
            </a:r>
            <a:r>
              <a:rPr lang="ru-RU" b="1" dirty="0">
                <a:solidFill>
                  <a:srgbClr val="336600"/>
                </a:solidFill>
              </a:rPr>
              <a:t>Владимир Александрович </a:t>
            </a:r>
            <a:r>
              <a:rPr lang="ru-RU" b="1" dirty="0" err="1">
                <a:solidFill>
                  <a:srgbClr val="336600"/>
                </a:solidFill>
              </a:rPr>
              <a:t>Оробец</a:t>
            </a:r>
            <a:r>
              <a:rPr lang="ru-RU" b="1" dirty="0">
                <a:solidFill>
                  <a:srgbClr val="3366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>
                <a:solidFill>
                  <a:srgbClr val="002060"/>
                </a:solidFill>
              </a:rPr>
              <a:t>В настоящее время на кафедре работают профессора: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           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07704" y="2636912"/>
            <a:ext cx="6958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err="1">
                <a:solidFill>
                  <a:srgbClr val="003300"/>
                </a:solidFill>
              </a:rPr>
              <a:t>Оробец</a:t>
            </a:r>
            <a:r>
              <a:rPr lang="ru-RU" sz="2800" b="1" dirty="0">
                <a:solidFill>
                  <a:srgbClr val="003300"/>
                </a:solidFill>
              </a:rPr>
              <a:t> Владимир Александрович, </a:t>
            </a:r>
            <a:r>
              <a:rPr lang="ru-RU" sz="2800" b="1" dirty="0" err="1">
                <a:solidFill>
                  <a:srgbClr val="003300"/>
                </a:solidFill>
              </a:rPr>
              <a:t>д.вет.н</a:t>
            </a:r>
            <a:r>
              <a:rPr lang="ru-RU" sz="2800" b="1" dirty="0">
                <a:solidFill>
                  <a:srgbClr val="003300"/>
                </a:solidFill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67744" y="5301208"/>
            <a:ext cx="6159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3300"/>
                </a:solidFill>
              </a:rPr>
              <a:t>Беляев Валерий Анатольевич, </a:t>
            </a:r>
            <a:r>
              <a:rPr lang="ru-RU" sz="2800" b="1" dirty="0" err="1">
                <a:solidFill>
                  <a:srgbClr val="003300"/>
                </a:solidFill>
              </a:rPr>
              <a:t>д.вет.н</a:t>
            </a:r>
            <a:r>
              <a:rPr lang="ru-RU" sz="2800" b="1" dirty="0">
                <a:solidFill>
                  <a:srgbClr val="003300"/>
                </a:solidFill>
              </a:rPr>
              <a:t>.</a:t>
            </a:r>
          </a:p>
        </p:txBody>
      </p:sp>
      <p:pic>
        <p:nvPicPr>
          <p:cNvPr id="4098" name="Picture 2" descr="http://www.stgau.ru/upload/resize_cache/main/990/300_300_1/zvyif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052736"/>
            <a:ext cx="1722191" cy="2520280"/>
          </a:xfrm>
          <a:prstGeom prst="rect">
            <a:avLst/>
          </a:prstGeom>
          <a:noFill/>
        </p:spPr>
      </p:pic>
      <p:pic>
        <p:nvPicPr>
          <p:cNvPr id="4100" name="Picture 4" descr="http://www.stgau.ru/upload/resize_cache/main/376/300_300_1/37684663b1ea92a1120e08653d6f26f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789040"/>
            <a:ext cx="1876021" cy="23065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272649" y="1772816"/>
            <a:ext cx="590392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Киреев Иван 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Валентинович, профессор, </a:t>
            </a:r>
            <a:r>
              <a:rPr lang="ru-RU" sz="2800" b="1" dirty="0" err="1">
                <a:solidFill>
                  <a:srgbClr val="002060"/>
                </a:solidFill>
              </a:rPr>
              <a:t>д.биол.н</a:t>
            </a:r>
            <a:r>
              <a:rPr lang="ru-RU" sz="2800" b="1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23728" y="3933056"/>
            <a:ext cx="62345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</a:rPr>
              <a:t>Агарков Александр </a:t>
            </a:r>
          </a:p>
          <a:p>
            <a:r>
              <a:rPr lang="ru-RU" sz="2800" b="1" dirty="0">
                <a:solidFill>
                  <a:srgbClr val="002060"/>
                </a:solidFill>
              </a:rPr>
              <a:t>Викторович, профессор, </a:t>
            </a:r>
            <a:r>
              <a:rPr lang="ru-RU" sz="2800" b="1" dirty="0" err="1">
                <a:solidFill>
                  <a:srgbClr val="002060"/>
                </a:solidFill>
              </a:rPr>
              <a:t>д.биол.н</a:t>
            </a:r>
            <a:r>
              <a:rPr lang="ru-RU" sz="2800" b="1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67744" y="5805264"/>
            <a:ext cx="60905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err="1">
                <a:solidFill>
                  <a:srgbClr val="002060"/>
                </a:solidFill>
              </a:rPr>
              <a:t>Багамаев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Багама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err="1">
                <a:solidFill>
                  <a:srgbClr val="002060"/>
                </a:solidFill>
              </a:rPr>
              <a:t>Манапович</a:t>
            </a:r>
            <a:r>
              <a:rPr lang="ru-RU" sz="2800" b="1" dirty="0">
                <a:solidFill>
                  <a:srgbClr val="002060"/>
                </a:solidFill>
              </a:rPr>
              <a:t>, </a:t>
            </a:r>
            <a:r>
              <a:rPr lang="ru-RU" sz="2800" b="1" dirty="0" err="1">
                <a:solidFill>
                  <a:srgbClr val="002060"/>
                </a:solidFill>
              </a:rPr>
              <a:t>д.вет.н</a:t>
            </a:r>
            <a:r>
              <a:rPr lang="ru-RU" sz="2800" b="1" dirty="0">
                <a:solidFill>
                  <a:srgbClr val="002060"/>
                </a:solidFill>
              </a:rPr>
              <a:t>.</a:t>
            </a:r>
          </a:p>
        </p:txBody>
      </p:sp>
      <p:pic>
        <p:nvPicPr>
          <p:cNvPr id="3078" name="Picture 6" descr="http://www.stgau.ru/upload/resize_cache/main/da5/300_300_1/da573cf92b2d1ab24c17d50abb60f4d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806533"/>
            <a:ext cx="1512168" cy="2160239"/>
          </a:xfrm>
          <a:prstGeom prst="rect">
            <a:avLst/>
          </a:prstGeom>
          <a:noFill/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9F05DF1-432E-463F-A727-29A994C74D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404664"/>
            <a:ext cx="1620186" cy="2104628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4DCC10D-93AE-40C7-9F03-DFD758C092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1" y="2543797"/>
            <a:ext cx="1620186" cy="231268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www.stgau.ru/upload/resize_cache/main/eae/300_300_1/eaef18b47aa1d6ffa33643a0599af9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5296" y="159819"/>
            <a:ext cx="1528490" cy="2304256"/>
          </a:xfrm>
          <a:prstGeom prst="rect">
            <a:avLst/>
          </a:prstGeom>
          <a:noFill/>
        </p:spPr>
      </p:pic>
      <p:pic>
        <p:nvPicPr>
          <p:cNvPr id="1034" name="Picture 10" descr="http://www.stgau.ru/upload/resize_cache/main/636/300_300_1/63634206afc734f27525ec18ce30e0b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5296" y="2630849"/>
            <a:ext cx="1652120" cy="1849388"/>
          </a:xfrm>
          <a:prstGeom prst="rect">
            <a:avLst/>
          </a:prstGeom>
          <a:noFill/>
        </p:spPr>
      </p:pic>
      <p:pic>
        <p:nvPicPr>
          <p:cNvPr id="1038" name="Picture 14" descr="http://www.stgau.ru/upload/resize_cache/main/807/300_300_1/807ff9de10ce81efe4f46f795495a11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9283" y="4522151"/>
            <a:ext cx="1512168" cy="217603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179778" y="1916832"/>
            <a:ext cx="6235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Федота Наталья Викторовна, доцент, </a:t>
            </a:r>
            <a:r>
              <a:rPr lang="ru-RU" b="1" dirty="0" err="1">
                <a:solidFill>
                  <a:srgbClr val="002060"/>
                </a:solidFill>
              </a:rPr>
              <a:t>к.вет.н</a:t>
            </a:r>
            <a:r>
              <a:rPr lang="ru-RU" b="1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97915" y="3836831"/>
            <a:ext cx="6740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Севостьянова Ольга Игоревна, доцент, </a:t>
            </a:r>
            <a:r>
              <a:rPr lang="ru-RU" b="1" dirty="0" err="1">
                <a:solidFill>
                  <a:srgbClr val="002060"/>
                </a:solidFill>
              </a:rPr>
              <a:t>к.биол.н</a:t>
            </a:r>
            <a:r>
              <a:rPr lang="ru-RU" b="1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97915" y="5894968"/>
            <a:ext cx="6420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Шахова Валерия Николаевна, доцент, </a:t>
            </a:r>
            <a:r>
              <a:rPr lang="ru-RU" b="1" dirty="0" err="1">
                <a:solidFill>
                  <a:srgbClr val="002060"/>
                </a:solidFill>
              </a:rPr>
              <a:t>к.биол.н</a:t>
            </a:r>
            <a:r>
              <a:rPr lang="ru-RU" b="1" dirty="0">
                <a:solidFill>
                  <a:srgbClr val="002060"/>
                </a:solidFill>
              </a:rPr>
              <a:t>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434</Words>
  <Application>Microsoft Office PowerPoint</Application>
  <PresentationFormat>Экран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Кафедра терапии и фармакологии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 настоящее время на кафедре работают профессора: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Кафедра терапии и фармакологии</dc:title>
  <dc:creator>ЕЛЕНА-СВЕТЛАКОВА</dc:creator>
  <cp:lastModifiedBy>Елена</cp:lastModifiedBy>
  <cp:revision>11</cp:revision>
  <dcterms:created xsi:type="dcterms:W3CDTF">2015-10-04T19:25:07Z</dcterms:created>
  <dcterms:modified xsi:type="dcterms:W3CDTF">2023-10-29T17:12:48Z</dcterms:modified>
</cp:coreProperties>
</file>